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12"/>
  </p:notesMasterIdLst>
  <p:sldIdLst>
    <p:sldId id="257" r:id="rId5"/>
    <p:sldId id="261" r:id="rId6"/>
    <p:sldId id="262" r:id="rId7"/>
    <p:sldId id="263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ginnaserzadeh@outlook.com" initials="n" lastIdx="1" clrIdx="0">
    <p:extLst>
      <p:ext uri="{19B8F6BF-5375-455C-9EA6-DF929625EA0E}">
        <p15:presenceInfo xmlns:p15="http://schemas.microsoft.com/office/powerpoint/2012/main" userId="67c2f83b0b2eb9f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19" autoAdjust="0"/>
  </p:normalViewPr>
  <p:slideViewPr>
    <p:cSldViewPr snapToGrid="0">
      <p:cViewPr varScale="1">
        <p:scale>
          <a:sx n="93" d="100"/>
          <a:sy n="93" d="100"/>
        </p:scale>
        <p:origin x="72" y="3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2-31T15:18:02.574" idx="1">
    <p:pos x="5427" y="3217"/>
    <p:text/>
    <p:extLst>
      <p:ext uri="{C676402C-5697-4E1C-873F-D02D1690AC5C}">
        <p15:threadingInfo xmlns:p15="http://schemas.microsoft.com/office/powerpoint/2012/main" timeZoneBias="-210"/>
      </p:ext>
    </p:extLst>
  </p:cm>
</p:cmLst>
</file>

<file path=ppt/media/image1.jpeg>
</file>

<file path=ppt/media/image2.jpeg>
</file>

<file path=ppt/media/image3.gif>
</file>

<file path=ppt/media/image4.gif>
</file>

<file path=ppt/media/image5.gif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FF8C0-93EE-47A2-B198-44ECC7FB3E11}" type="datetimeFigureOut">
              <a:rPr lang="en-US" smtClean="0"/>
              <a:t>12/31/2020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1C404-BD99-4E28-96B8-4A5748D8E6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250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88C4D6F2-7729-431E-A6CD-5EF0D7B801DC}" type="datetime1">
              <a:rPr lang="en-US" smtClean="0"/>
              <a:t>12/31/2020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ABEB0-16D4-4528-BF3A-364AF5746269}" type="datetime1">
              <a:rPr lang="en-US" smtClean="0"/>
              <a:t>12/31/2020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85947FC-E262-42A5-B587-58CC8787F1A2}" type="datetime1">
              <a:rPr lang="en-US" smtClean="0"/>
              <a:t>12/31/2020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5A32-D427-4A3B-B233-48D06EDF7D9A}" type="datetime1">
              <a:rPr lang="en-US" smtClean="0"/>
              <a:t>12/31/2020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D8BBD-E4B3-4BF7-AAE4-1444DD5BB371}" type="datetime1">
              <a:rPr lang="en-US" smtClean="0"/>
              <a:t>12/31/2020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6D641-0FC5-4368-A563-9ABCC2DC169E}" type="datetime1">
              <a:rPr lang="en-US" smtClean="0"/>
              <a:t>12/31/2020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5B58E4-16D9-4B05-8F0D-C0204F8CB864}" type="datetime1">
              <a:rPr lang="en-US" smtClean="0"/>
              <a:t>12/31/2020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28DEAA0D-3B43-4C58-A857-7552CBFCF557}" type="datetime1">
              <a:rPr lang="en-US" smtClean="0"/>
              <a:t>12/31/2020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86B7FEA4-7E4D-4122-BB1D-38604D1995C8}" type="datetime1">
              <a:rPr lang="en-US" smtClean="0"/>
              <a:t>12/31/2020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9261E95C-B026-4D9E-9047-DD42845C094C}" type="datetime1">
              <a:rPr lang="en-US" smtClean="0"/>
              <a:t>12/31/2020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v78tWnjklio" TargetMode="External"/><Relationship Id="rId3" Type="http://schemas.openxmlformats.org/officeDocument/2006/relationships/hyperlink" Target="https://towardsdatascience.com/sliding-puzzle-solving-search-problem-with-iterative-deepening-a-d7e8c14eba04" TargetMode="External"/><Relationship Id="rId7" Type="http://schemas.openxmlformats.org/officeDocument/2006/relationships/hyperlink" Target="https://www.youtube.com/watch?v=41nDCiNcEbs&amp;t=657s" TargetMode="External"/><Relationship Id="rId2" Type="http://schemas.openxmlformats.org/officeDocument/2006/relationships/hyperlink" Target="http://www.geeksforgeek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mQZjx31C6aA" TargetMode="External"/><Relationship Id="rId5" Type="http://schemas.openxmlformats.org/officeDocument/2006/relationships/hyperlink" Target="https://en.wikipedia.org/wiki/Breadth-first_search" TargetMode="External"/><Relationship Id="rId4" Type="http://schemas.openxmlformats.org/officeDocument/2006/relationships/hyperlink" Target="https://en.wikipedia.org/wiki/Depth-first_search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Sliding puzzle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 fontScale="775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Negin Naserzadeh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AP-1399-midterm-project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C592D3-D0DB-45CF-B284-4FDCB6206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Where to start?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F7170AF-6196-402B-AFA1-A57326462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6128" y="609600"/>
            <a:ext cx="5417343" cy="5334000"/>
          </a:xfr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4752134-AAEF-49F4-9F92-54ABE12E6C8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Our goal:</a:t>
            </a:r>
          </a:p>
          <a:p>
            <a:pPr lvl="1"/>
            <a:r>
              <a:rPr lang="en-GB" b="0" i="0" dirty="0">
                <a:solidFill>
                  <a:srgbClr val="292929"/>
                </a:solidFill>
                <a:effectLst/>
              </a:rPr>
              <a:t>Given a board state, find a combination of moves that leads to the final state.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are our moves?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Which tile does our moves depend 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can we implement it in </a:t>
            </a:r>
            <a:r>
              <a:rPr lang="en-US" dirty="0" err="1"/>
              <a:t>c++</a:t>
            </a:r>
            <a:r>
              <a:rPr lang="en-US" dirty="0"/>
              <a:t>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12F23A-3A3A-4EAB-BFF4-1CAC50933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149AF-3567-4ABC-89CB-1AA5AF9F6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BFS?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865DD5-DAFF-4CFB-BFC7-9FAF92B5055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GB" sz="1700" b="0" i="0" dirty="0">
                <a:solidFill>
                  <a:srgbClr val="202122"/>
                </a:solidFill>
                <a:effectLst/>
              </a:rPr>
              <a:t>is an </a:t>
            </a:r>
            <a:r>
              <a:rPr lang="en-GB" sz="1700" b="0" i="0" u="none" strike="noStrike" dirty="0">
                <a:solidFill>
                  <a:srgbClr val="0B0080"/>
                </a:solidFill>
                <a:effectLst/>
              </a:rPr>
              <a:t>algorithm</a:t>
            </a:r>
            <a:r>
              <a:rPr lang="en-GB" sz="1700" b="0" i="0" dirty="0">
                <a:solidFill>
                  <a:srgbClr val="202122"/>
                </a:solidFill>
                <a:effectLst/>
              </a:rPr>
              <a:t> for traversing or searching </a:t>
            </a:r>
            <a:r>
              <a:rPr lang="en-GB" sz="1700" b="0" i="0" u="none" strike="noStrike" dirty="0">
                <a:solidFill>
                  <a:srgbClr val="0B0080"/>
                </a:solidFill>
                <a:effectLst/>
              </a:rPr>
              <a:t>tree </a:t>
            </a:r>
            <a:r>
              <a:rPr lang="en-GB" sz="1700" b="0" i="0" dirty="0">
                <a:solidFill>
                  <a:srgbClr val="202122"/>
                </a:solidFill>
                <a:effectLst/>
              </a:rPr>
              <a:t>or </a:t>
            </a:r>
            <a:r>
              <a:rPr lang="en-GB" sz="1700" b="0" i="0" u="none" strike="noStrike" dirty="0">
                <a:solidFill>
                  <a:srgbClr val="0B0080"/>
                </a:solidFill>
                <a:effectLst/>
              </a:rPr>
              <a:t>graph </a:t>
            </a:r>
            <a:r>
              <a:rPr lang="en-GB" sz="1700" b="0" i="0" dirty="0">
                <a:solidFill>
                  <a:srgbClr val="202122"/>
                </a:solidFill>
                <a:effectLst/>
              </a:rPr>
              <a:t>data structures. It starts at the tree root (or some arbitrary node of a graph, sometimes referred to as a search key), and explores all of the neighbour nodes at the present depth prior to moving on to the nodes at the next depth level.</a:t>
            </a:r>
            <a:endParaRPr lang="en-US" sz="1700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E126E97-8350-4F28-8B41-6F5F8FDAD4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638476"/>
            <a:ext cx="6858000" cy="3276248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E8EF9FF-112F-4ABA-8F48-C0ABC93D6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986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B3E39-3877-4A8B-BDB7-BB2BA3A1E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DFS?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998D6A0-1C14-4F70-91BE-AFEF4DD867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1638476"/>
            <a:ext cx="6858000" cy="3276248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032E21-EA9E-4E4D-BC59-41B4FA38A31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GB" sz="1700" b="0" i="0" dirty="0">
                <a:solidFill>
                  <a:srgbClr val="202122"/>
                </a:solidFill>
                <a:effectLst/>
              </a:rPr>
              <a:t> is an </a:t>
            </a:r>
            <a:r>
              <a:rPr lang="en-GB" sz="1700" b="0" i="0" u="none" strike="noStrike" dirty="0">
                <a:solidFill>
                  <a:srgbClr val="0B0080"/>
                </a:solidFill>
                <a:effectLst/>
              </a:rPr>
              <a:t>algorithm</a:t>
            </a:r>
            <a:r>
              <a:rPr lang="en-GB" sz="1700" b="0" i="0" dirty="0">
                <a:solidFill>
                  <a:srgbClr val="202122"/>
                </a:solidFill>
                <a:effectLst/>
              </a:rPr>
              <a:t> for traversing or searching </a:t>
            </a:r>
            <a:r>
              <a:rPr lang="en-GB" sz="1700" b="0" i="0" u="none" strike="noStrike" dirty="0">
                <a:solidFill>
                  <a:srgbClr val="0B0080"/>
                </a:solidFill>
                <a:effectLst/>
              </a:rPr>
              <a:t>tree</a:t>
            </a:r>
            <a:r>
              <a:rPr lang="en-GB" sz="1700" b="0" i="0" dirty="0">
                <a:solidFill>
                  <a:srgbClr val="202122"/>
                </a:solidFill>
                <a:effectLst/>
              </a:rPr>
              <a:t> or </a:t>
            </a:r>
            <a:r>
              <a:rPr lang="en-GB" sz="1700" b="0" i="0" u="none" strike="noStrike" dirty="0">
                <a:solidFill>
                  <a:srgbClr val="0B0080"/>
                </a:solidFill>
                <a:effectLst/>
              </a:rPr>
              <a:t>graph</a:t>
            </a:r>
            <a:r>
              <a:rPr lang="en-GB" sz="1700" b="0" i="0" dirty="0">
                <a:solidFill>
                  <a:srgbClr val="202122"/>
                </a:solidFill>
                <a:effectLst/>
              </a:rPr>
              <a:t> data structures. The algorithm starts at the root</a:t>
            </a:r>
            <a:r>
              <a:rPr lang="en-GB" sz="1700" dirty="0">
                <a:solidFill>
                  <a:srgbClr val="0B0080"/>
                </a:solidFill>
              </a:rPr>
              <a:t> </a:t>
            </a:r>
            <a:r>
              <a:rPr lang="en-GB" sz="1700" b="0" i="0" u="none" strike="noStrike" dirty="0">
                <a:solidFill>
                  <a:srgbClr val="0B0080"/>
                </a:solidFill>
                <a:effectLst/>
              </a:rPr>
              <a:t>node</a:t>
            </a:r>
            <a:r>
              <a:rPr lang="en-GB" sz="1700" b="0" i="0" dirty="0">
                <a:solidFill>
                  <a:srgbClr val="202122"/>
                </a:solidFill>
                <a:effectLst/>
              </a:rPr>
              <a:t> </a:t>
            </a:r>
          </a:p>
          <a:p>
            <a:r>
              <a:rPr lang="en-GB" sz="1700" b="0" i="0" dirty="0">
                <a:solidFill>
                  <a:srgbClr val="202122"/>
                </a:solidFill>
                <a:effectLst/>
              </a:rPr>
              <a:t>(selecting some arbitrary node as the root node in the case of a graph) and explores as far as possible along each branch before </a:t>
            </a:r>
            <a:r>
              <a:rPr lang="en-GB" sz="1700" b="0" i="0" u="none" strike="noStrike" dirty="0">
                <a:solidFill>
                  <a:srgbClr val="0B0080"/>
                </a:solidFill>
                <a:effectLst/>
              </a:rPr>
              <a:t>backtracking</a:t>
            </a:r>
            <a:endParaRPr lang="en-US" sz="17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2E089F-7B86-46AD-8786-D340CAC3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13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1B30A-794A-4AD0-ABD1-3FD7412E5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should we implement these algorithms?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5AD1166-9E9B-492C-9D9A-39DE790177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00" y="928697"/>
            <a:ext cx="6858000" cy="4695806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664293-AA4D-4EFD-BB5E-CB011B29AF9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BFS :</a:t>
            </a:r>
          </a:p>
          <a:p>
            <a:pPr lvl="1"/>
            <a:r>
              <a:rPr lang="en-US" dirty="0"/>
              <a:t>Queue</a:t>
            </a:r>
          </a:p>
          <a:p>
            <a:pPr lvl="1"/>
            <a:r>
              <a:rPr lang="en-US" dirty="0"/>
              <a:t>FIFO</a:t>
            </a:r>
          </a:p>
          <a:p>
            <a:pPr lvl="1"/>
            <a:r>
              <a:rPr lang="en-US" dirty="0"/>
              <a:t>Initial board</a:t>
            </a:r>
          </a:p>
          <a:p>
            <a:pPr lvl="1"/>
            <a:r>
              <a:rPr lang="en-US" dirty="0"/>
              <a:t>Goal 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DFS:</a:t>
            </a:r>
          </a:p>
          <a:p>
            <a:pPr lvl="1"/>
            <a:r>
              <a:rPr lang="en-US" dirty="0"/>
              <a:t>Stack</a:t>
            </a:r>
          </a:p>
          <a:p>
            <a:pPr lvl="1"/>
            <a:r>
              <a:rPr lang="en-US" dirty="0"/>
              <a:t>LIFO</a:t>
            </a:r>
          </a:p>
          <a:p>
            <a:pPr lvl="1"/>
            <a:r>
              <a:rPr lang="en-US" dirty="0"/>
              <a:t>Initial board</a:t>
            </a:r>
          </a:p>
          <a:p>
            <a:pPr lvl="1"/>
            <a:r>
              <a:rPr lang="en-US" dirty="0"/>
              <a:t>Goal board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We should keep track of the visited nodes (I used set)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E8E646A-734F-4ABE-A20E-DB34DE8D5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54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E9F92-F77D-424E-9959-BE25463C3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check if our puzzle is solvable?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E98442E-C5EC-4FB2-9269-0640808E69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6228" y="1667076"/>
            <a:ext cx="5857143" cy="3219048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A95F77-3430-40C6-9746-A6B937EB8B7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b="0" i="1" dirty="0">
                <a:solidFill>
                  <a:srgbClr val="40424E"/>
                </a:solidFill>
                <a:effectLst/>
              </a:rPr>
              <a:t>it is not possible to solve an instance of 8 puzzle if number of inversions is odd in the input state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F44781-49C3-4CF6-8633-D6C4E821C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196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F780-1530-42DF-9D62-AE471E1AF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C7F6E-D510-42A3-8EE2-AEE69DF08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  <a:p>
            <a:r>
              <a:rPr lang="en-US" dirty="0">
                <a:hlinkClick r:id="rId2"/>
              </a:rPr>
              <a:t>www.Geeksforgeeks.com</a:t>
            </a:r>
            <a:endParaRPr lang="en-US" dirty="0"/>
          </a:p>
          <a:p>
            <a:r>
              <a:rPr lang="en-US" dirty="0">
                <a:hlinkClick r:id="rId3"/>
              </a:rPr>
              <a:t>https://towardsdatascience.com/sliding-puzzle-solving-search-problem-with-iterative-deepening-a-d7e8c14eba04</a:t>
            </a:r>
            <a:endParaRPr lang="en-US" dirty="0"/>
          </a:p>
          <a:p>
            <a:r>
              <a:rPr lang="en-US" dirty="0">
                <a:hlinkClick r:id="rId4"/>
              </a:rPr>
              <a:t>https://en.wikipedia.org/wiki/Depth-first_search</a:t>
            </a:r>
            <a:endParaRPr lang="en-US" dirty="0"/>
          </a:p>
          <a:p>
            <a:r>
              <a:rPr lang="en-US" dirty="0">
                <a:hlinkClick r:id="rId5"/>
              </a:rPr>
              <a:t>https://en.wikipedia.org/wiki/Breadth-first_search</a:t>
            </a:r>
            <a:endParaRPr lang="en-US" dirty="0"/>
          </a:p>
          <a:p>
            <a:r>
              <a:rPr lang="en-US" dirty="0">
                <a:hlinkClick r:id="rId6"/>
              </a:rPr>
              <a:t>https://www.youtube.com/watch?v=mQZjx31C6aA</a:t>
            </a:r>
            <a:endParaRPr lang="en-US" dirty="0"/>
          </a:p>
          <a:p>
            <a:r>
              <a:rPr lang="en-US" dirty="0">
                <a:hlinkClick r:id="rId7"/>
              </a:rPr>
              <a:t>https://www.youtube.com/watch?v=41nDCiNcEbs&amp;t=657s</a:t>
            </a:r>
            <a:endParaRPr lang="en-US" dirty="0"/>
          </a:p>
          <a:p>
            <a:r>
              <a:rPr lang="en-US" dirty="0">
                <a:hlinkClick r:id="rId8"/>
              </a:rPr>
              <a:t>https://www.youtube.com/watch?v=v78tWnjklio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EA31A0-190F-475A-9E6C-321718CFA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8633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{E5F4DC5B-A882-4DF4-A941-3EE52554FBE0}tf78438558_win32</Template>
  <TotalTime>73</TotalTime>
  <Words>324</Words>
  <Application>Microsoft Office PowerPoint</Application>
  <PresentationFormat>Widescreen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Garamond</vt:lpstr>
      <vt:lpstr>SavonVTI</vt:lpstr>
      <vt:lpstr>Sliding puzzle </vt:lpstr>
      <vt:lpstr>Where to start?</vt:lpstr>
      <vt:lpstr>What is BFS?</vt:lpstr>
      <vt:lpstr>What is DFS?</vt:lpstr>
      <vt:lpstr>How should we implement these algorithms?</vt:lpstr>
      <vt:lpstr>How to check if our puzzle is solvable?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Sliding puzzle </dc:title>
  <dc:creator>neginnaserzadeh@outlook.com</dc:creator>
  <cp:lastModifiedBy>neginnaserzadeh@outlook.com</cp:lastModifiedBy>
  <cp:revision>10</cp:revision>
  <dcterms:created xsi:type="dcterms:W3CDTF">2020-12-31T11:03:35Z</dcterms:created>
  <dcterms:modified xsi:type="dcterms:W3CDTF">2020-12-31T12:17:34Z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